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  <p:sldId id="263" r:id="rId41"/>
    <p:sldId id="264" r:id="rId42"/>
    <p:sldId id="265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Light" charset="1" panose="02000000000000000000"/>
      <p:regular r:id="rId10"/>
    </p:embeddedFont>
    <p:embeddedFont>
      <p:font typeface="Poppins Light Bold" charset="1" panose="02000000000000000000"/>
      <p:regular r:id="rId11"/>
    </p:embeddedFont>
    <p:embeddedFont>
      <p:font typeface="Poppins Medium" charset="1" panose="02000000000000000000"/>
      <p:regular r:id="rId12"/>
    </p:embeddedFont>
    <p:embeddedFont>
      <p:font typeface="Poppins Medium Bold" charset="1" panose="02000000000000000000"/>
      <p:regular r:id="rId13"/>
    </p:embeddedFont>
    <p:embeddedFont>
      <p:font typeface="DM Sans" charset="1" panose="00000000000000000000"/>
      <p:regular r:id="rId14"/>
    </p:embeddedFont>
    <p:embeddedFont>
      <p:font typeface="DM Sans Bold" charset="1" panose="00000000000000000000"/>
      <p:regular r:id="rId15"/>
    </p:embeddedFont>
    <p:embeddedFont>
      <p:font typeface="DM Sans Italics" charset="1" panose="00000000000000000000"/>
      <p:regular r:id="rId16"/>
    </p:embeddedFont>
    <p:embeddedFont>
      <p:font typeface="DM Sans Bold Italics" charset="1" panose="00000000000000000000"/>
      <p:regular r:id="rId17"/>
    </p:embeddedFont>
    <p:embeddedFont>
      <p:font typeface="Open Sans Extra Bold" charset="1" panose="020B0906030804020204"/>
      <p:regular r:id="rId18"/>
    </p:embeddedFont>
    <p:embeddedFont>
      <p:font typeface="Open Sans Extra Bold Italics" charset="1" panose="020B0906030804020204"/>
      <p:regular r:id="rId19"/>
    </p:embeddedFont>
    <p:embeddedFont>
      <p:font typeface="Open Sans" charset="1" panose="020B0606030504020204"/>
      <p:regular r:id="rId20"/>
    </p:embeddedFont>
    <p:embeddedFont>
      <p:font typeface="Open Sans Bold" charset="1" panose="020B0806030504020204"/>
      <p:regular r:id="rId21"/>
    </p:embeddedFont>
    <p:embeddedFont>
      <p:font typeface="Open Sans Italics" charset="1" panose="020B0606030504020204"/>
      <p:regular r:id="rId22"/>
    </p:embeddedFont>
    <p:embeddedFont>
      <p:font typeface="Open Sans Bold Italics" charset="1" panose="020B0806030504020204"/>
      <p:regular r:id="rId23"/>
    </p:embeddedFont>
    <p:embeddedFont>
      <p:font typeface="Open Sans Light" charset="1" panose="020B0306030504020204"/>
      <p:regular r:id="rId24"/>
    </p:embeddedFont>
    <p:embeddedFont>
      <p:font typeface="Open Sans Light Italics" charset="1" panose="020B0306030504020204"/>
      <p:regular r:id="rId25"/>
    </p:embeddedFont>
    <p:embeddedFont>
      <p:font typeface="Open Sans Ultra-Bold" charset="1" panose="00000000000000000000"/>
      <p:regular r:id="rId26"/>
    </p:embeddedFont>
    <p:embeddedFont>
      <p:font typeface="Open Sans Ultra-Bold Italics" charset="1" panose="00000000000000000000"/>
      <p:regular r:id="rId27"/>
    </p:embeddedFont>
    <p:embeddedFont>
      <p:font typeface="Inter" charset="1" panose="020B0502030000000004"/>
      <p:regular r:id="rId28"/>
    </p:embeddedFont>
    <p:embeddedFont>
      <p:font typeface="Inter Bold" charset="1" panose="020B0802030000000004"/>
      <p:regular r:id="rId29"/>
    </p:embeddedFont>
    <p:embeddedFont>
      <p:font typeface="Inter Italics" charset="1" panose="020B0502030000000004"/>
      <p:regular r:id="rId30"/>
    </p:embeddedFont>
    <p:embeddedFont>
      <p:font typeface="Inter Bold Italics" charset="1" panose="020B0802030000000004"/>
      <p:regular r:id="rId31"/>
    </p:embeddedFont>
    <p:embeddedFont>
      <p:font typeface="Inter Thin" charset="1" panose="020B0A02050000000004"/>
      <p:regular r:id="rId32"/>
    </p:embeddedFont>
    <p:embeddedFont>
      <p:font typeface="Inter Thin Italics" charset="1" panose="020B0A020500000000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41" Target="slides/slide8.xml" Type="http://schemas.openxmlformats.org/officeDocument/2006/relationships/slide"/><Relationship Id="rId42" Target="slides/slide9.xml" Type="http://schemas.openxmlformats.org/officeDocument/2006/relationships/slide"/><Relationship Id="rId43" Target="slides/slide10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16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693783" y="922037"/>
            <a:ext cx="9007097" cy="9007097"/>
          </a:xfrm>
          <a:custGeom>
            <a:avLst/>
            <a:gdLst/>
            <a:ahLst/>
            <a:cxnLst/>
            <a:rect r="r" b="b" t="t" l="l"/>
            <a:pathLst>
              <a:path h="9007097" w="9007097">
                <a:moveTo>
                  <a:pt x="0" y="0"/>
                </a:moveTo>
                <a:lnTo>
                  <a:pt x="9007097" y="0"/>
                </a:lnTo>
                <a:lnTo>
                  <a:pt x="9007097" y="9007097"/>
                </a:lnTo>
                <a:lnTo>
                  <a:pt x="0" y="90070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10" id="10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10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9" id="9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985272" y="1984217"/>
            <a:ext cx="6317456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FFFFFF"/>
                </a:solidFill>
                <a:latin typeface="Poppins Medium Bold"/>
              </a:rPr>
              <a:t>Conclusão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298714" y="4206559"/>
            <a:ext cx="9836" cy="922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17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1298714" y="5767488"/>
            <a:ext cx="9836" cy="1631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0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4252481" y="3899764"/>
            <a:ext cx="9783038" cy="349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Bold"/>
              </a:rPr>
              <a:t>Bons resultados obtidos</a:t>
            </a: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Bold"/>
              </a:rPr>
              <a:t>Grid Seach e K-fold foram importantes</a:t>
            </a: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Bold"/>
              </a:rPr>
              <a:t>Primeiro conjunto com poucos dados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3314786" y="4910631"/>
            <a:ext cx="4973214" cy="5635370"/>
          </a:xfrm>
          <a:custGeom>
            <a:avLst/>
            <a:gdLst/>
            <a:ahLst/>
            <a:cxnLst/>
            <a:rect r="r" b="b" t="t" l="l"/>
            <a:pathLst>
              <a:path h="5635370" w="4973214">
                <a:moveTo>
                  <a:pt x="0" y="0"/>
                </a:moveTo>
                <a:lnTo>
                  <a:pt x="4973214" y="0"/>
                </a:lnTo>
                <a:lnTo>
                  <a:pt x="4973214" y="5635370"/>
                </a:lnTo>
                <a:lnTo>
                  <a:pt x="0" y="56353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2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9" id="9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705174" y="1570858"/>
            <a:ext cx="2010147" cy="7084217"/>
          </a:xfrm>
          <a:custGeom>
            <a:avLst/>
            <a:gdLst/>
            <a:ahLst/>
            <a:cxnLst/>
            <a:rect r="r" b="b" t="t" l="l"/>
            <a:pathLst>
              <a:path h="7084217" w="2010147">
                <a:moveTo>
                  <a:pt x="0" y="0"/>
                </a:moveTo>
                <a:lnTo>
                  <a:pt x="2010147" y="0"/>
                </a:lnTo>
                <a:lnTo>
                  <a:pt x="2010147" y="7084218"/>
                </a:lnTo>
                <a:lnTo>
                  <a:pt x="0" y="708421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028700" y="1987395"/>
            <a:ext cx="6676474" cy="2526714"/>
            <a:chOff x="0" y="0"/>
            <a:chExt cx="8901965" cy="3368952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2724448"/>
              <a:ext cx="8901965" cy="644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06"/>
                </a:lnSpc>
              </a:pPr>
              <a:r>
                <a:rPr lang="en-US" sz="3171">
                  <a:solidFill>
                    <a:srgbClr val="FFFFFF"/>
                  </a:solidFill>
                  <a:latin typeface="Poppins Medium"/>
                </a:rPr>
                <a:t>Qual a relevância dessa tema?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0"/>
              <a:ext cx="8901965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Motivação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0493875" y="1244052"/>
            <a:ext cx="6224466" cy="91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00"/>
              </a:lnSpc>
            </a:pPr>
            <a:r>
              <a:rPr lang="en-US" sz="2643">
                <a:solidFill>
                  <a:srgbClr val="FFFFFF"/>
                </a:solidFill>
                <a:latin typeface="Poppins Light"/>
              </a:rPr>
              <a:t>11,5% dos idosos sofrem com o mal de Alzheimer</a:t>
            </a:r>
          </a:p>
        </p:txBody>
      </p:sp>
      <p:sp>
        <p:nvSpPr>
          <p:cNvPr name="AutoShape 19" id="19"/>
          <p:cNvSpPr/>
          <p:nvPr/>
        </p:nvSpPr>
        <p:spPr>
          <a:xfrm>
            <a:off x="10493875" y="2708010"/>
            <a:ext cx="6224466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10493875" y="3198330"/>
            <a:ext cx="6224466" cy="91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00"/>
              </a:lnSpc>
            </a:pPr>
            <a:r>
              <a:rPr lang="en-US" sz="2643">
                <a:solidFill>
                  <a:srgbClr val="FFFFFF"/>
                </a:solidFill>
                <a:latin typeface="Poppins Light"/>
              </a:rPr>
              <a:t>1,2 milhões de cidadãos brasileiros possuem essa demência</a:t>
            </a:r>
          </a:p>
        </p:txBody>
      </p:sp>
      <p:sp>
        <p:nvSpPr>
          <p:cNvPr name="AutoShape 21" id="21"/>
          <p:cNvSpPr/>
          <p:nvPr/>
        </p:nvSpPr>
        <p:spPr>
          <a:xfrm>
            <a:off x="10493875" y="4662288"/>
            <a:ext cx="6224466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0">
            <a:off x="10493875" y="5152607"/>
            <a:ext cx="6224466" cy="453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00"/>
              </a:lnSpc>
            </a:pPr>
            <a:r>
              <a:rPr lang="en-US" sz="2643">
                <a:solidFill>
                  <a:srgbClr val="FFFFFF"/>
                </a:solidFill>
                <a:latin typeface="Poppins Light"/>
              </a:rPr>
              <a:t>Não possui cura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493875" y="6643648"/>
            <a:ext cx="6224466" cy="91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00"/>
              </a:lnSpc>
            </a:pPr>
            <a:r>
              <a:rPr lang="en-US" sz="2643">
                <a:solidFill>
                  <a:srgbClr val="FFFFFF"/>
                </a:solidFill>
                <a:latin typeface="Poppins Light"/>
              </a:rPr>
              <a:t>Diagnóstico é uma das fases mais importantes</a:t>
            </a:r>
          </a:p>
        </p:txBody>
      </p:sp>
      <p:sp>
        <p:nvSpPr>
          <p:cNvPr name="AutoShape 24" id="24"/>
          <p:cNvSpPr/>
          <p:nvPr/>
        </p:nvSpPr>
        <p:spPr>
          <a:xfrm>
            <a:off x="10493875" y="6153328"/>
            <a:ext cx="6224466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10493875" y="8597926"/>
            <a:ext cx="6224466" cy="91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00"/>
              </a:lnSpc>
            </a:pPr>
            <a:r>
              <a:rPr lang="en-US" sz="2643">
                <a:solidFill>
                  <a:srgbClr val="FFFFFF"/>
                </a:solidFill>
                <a:latin typeface="Poppins Light"/>
              </a:rPr>
              <a:t>IA é capaz de proporcionar boas predições</a:t>
            </a:r>
          </a:p>
        </p:txBody>
      </p:sp>
      <p:sp>
        <p:nvSpPr>
          <p:cNvPr name="AutoShape 26" id="26"/>
          <p:cNvSpPr/>
          <p:nvPr/>
        </p:nvSpPr>
        <p:spPr>
          <a:xfrm>
            <a:off x="10493875" y="8107606"/>
            <a:ext cx="6224466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3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9" id="9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14" id="14"/>
          <p:cNvSpPr/>
          <p:nvPr/>
        </p:nvSpPr>
        <p:spPr>
          <a:xfrm>
            <a:off x="1929412" y="4851305"/>
            <a:ext cx="5887373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929412" y="6699747"/>
            <a:ext cx="5887373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929412" y="8110038"/>
            <a:ext cx="5887373" cy="0"/>
          </a:xfrm>
          <a:prstGeom prst="line">
            <a:avLst/>
          </a:prstGeom>
          <a:ln cap="rnd" w="19050">
            <a:solidFill>
              <a:srgbClr val="10B5B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1929412" y="1339397"/>
            <a:ext cx="6314902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Poppins Medium Bold"/>
              </a:rPr>
              <a:t>Proposta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929412" y="3463534"/>
            <a:ext cx="5887373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Poppins Light"/>
              </a:rPr>
              <a:t>Usar modelos de ML para fazer predições de pacientes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929412" y="5311976"/>
            <a:ext cx="5887373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Poppins Light"/>
              </a:rPr>
              <a:t>Analisar a melhor técnica para a base de dados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929412" y="7160417"/>
            <a:ext cx="588737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Poppins Light"/>
              </a:rPr>
              <a:t>Agilizar o processo de diagnóstico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929412" y="8570709"/>
            <a:ext cx="6195511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FFFFFF"/>
                </a:solidFill>
                <a:latin typeface="Poppins Light"/>
              </a:rPr>
              <a:t>Diagnósticos mais baratos e acertivos</a:t>
            </a:r>
          </a:p>
        </p:txBody>
      </p:sp>
      <p:sp>
        <p:nvSpPr>
          <p:cNvPr name="AutoShape 22" id="22"/>
          <p:cNvSpPr/>
          <p:nvPr/>
        </p:nvSpPr>
        <p:spPr>
          <a:xfrm>
            <a:off x="13031383" y="2178834"/>
            <a:ext cx="10865" cy="314325"/>
          </a:xfrm>
          <a:prstGeom prst="line">
            <a:avLst/>
          </a:prstGeom>
          <a:ln cap="rnd" w="28575">
            <a:solidFill>
              <a:srgbClr val="A6A6A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3" id="23"/>
          <p:cNvSpPr/>
          <p:nvPr/>
        </p:nvSpPr>
        <p:spPr>
          <a:xfrm flipV="true">
            <a:off x="13027961" y="4751117"/>
            <a:ext cx="5425" cy="296918"/>
          </a:xfrm>
          <a:prstGeom prst="line">
            <a:avLst/>
          </a:prstGeom>
          <a:ln cap="rnd" w="28575">
            <a:solidFill>
              <a:srgbClr val="A6A6A6"/>
            </a:solidFill>
            <a:prstDash val="solid"/>
            <a:headEnd type="triangle" len="med" w="lg"/>
            <a:tailEnd type="none" len="sm" w="sm"/>
          </a:ln>
        </p:spPr>
      </p:sp>
      <p:grpSp>
        <p:nvGrpSpPr>
          <p:cNvPr name="Group 24" id="24"/>
          <p:cNvGrpSpPr/>
          <p:nvPr/>
        </p:nvGrpSpPr>
        <p:grpSpPr>
          <a:xfrm rot="0">
            <a:off x="11155634" y="3780988"/>
            <a:ext cx="3773229" cy="970129"/>
            <a:chOff x="0" y="0"/>
            <a:chExt cx="2429326" cy="6246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429326" cy="624600"/>
            </a:xfrm>
            <a:custGeom>
              <a:avLst/>
              <a:gdLst/>
              <a:ahLst/>
              <a:cxnLst/>
              <a:rect r="r" b="b" t="t" l="l"/>
              <a:pathLst>
                <a:path h="624600" w="2429326">
                  <a:moveTo>
                    <a:pt x="63606" y="0"/>
                  </a:moveTo>
                  <a:lnTo>
                    <a:pt x="2365720" y="0"/>
                  </a:lnTo>
                  <a:cubicBezTo>
                    <a:pt x="2382590" y="0"/>
                    <a:pt x="2398768" y="6701"/>
                    <a:pt x="2410696" y="18630"/>
                  </a:cubicBezTo>
                  <a:cubicBezTo>
                    <a:pt x="2422625" y="30558"/>
                    <a:pt x="2429326" y="46737"/>
                    <a:pt x="2429326" y="63606"/>
                  </a:cubicBezTo>
                  <a:lnTo>
                    <a:pt x="2429326" y="560995"/>
                  </a:lnTo>
                  <a:cubicBezTo>
                    <a:pt x="2429326" y="577864"/>
                    <a:pt x="2422625" y="594042"/>
                    <a:pt x="2410696" y="605971"/>
                  </a:cubicBezTo>
                  <a:cubicBezTo>
                    <a:pt x="2398768" y="617899"/>
                    <a:pt x="2382590" y="624600"/>
                    <a:pt x="2365720" y="624600"/>
                  </a:cubicBezTo>
                  <a:lnTo>
                    <a:pt x="63606" y="624600"/>
                  </a:lnTo>
                  <a:cubicBezTo>
                    <a:pt x="46737" y="624600"/>
                    <a:pt x="30558" y="617899"/>
                    <a:pt x="18630" y="605971"/>
                  </a:cubicBezTo>
                  <a:cubicBezTo>
                    <a:pt x="6701" y="594042"/>
                    <a:pt x="0" y="577864"/>
                    <a:pt x="0" y="560995"/>
                  </a:cubicBezTo>
                  <a:lnTo>
                    <a:pt x="0" y="63606"/>
                  </a:lnTo>
                  <a:cubicBezTo>
                    <a:pt x="0" y="46737"/>
                    <a:pt x="6701" y="30558"/>
                    <a:pt x="18630" y="18630"/>
                  </a:cubicBezTo>
                  <a:cubicBezTo>
                    <a:pt x="30558" y="6701"/>
                    <a:pt x="46737" y="0"/>
                    <a:pt x="63606" y="0"/>
                  </a:cubicBezTo>
                  <a:close/>
                </a:path>
              </a:pathLst>
            </a:custGeom>
            <a:solidFill>
              <a:srgbClr val="000000"/>
            </a:solidFill>
            <a:ln w="38100">
              <a:solidFill>
                <a:srgbClr val="A6A6A6"/>
              </a:solidFill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32260" lIns="32260" bIns="32260" rIns="32260"/>
            <a:lstStyle/>
            <a:p>
              <a:pPr algn="ctr" marL="0" indent="0" lvl="0">
                <a:lnSpc>
                  <a:spcPts val="1981"/>
                </a:lnSpc>
                <a:spcBef>
                  <a:spcPct val="0"/>
                </a:spcBef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Pré-processamento dos dados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1287801" y="681764"/>
            <a:ext cx="3487165" cy="1497070"/>
            <a:chOff x="0" y="0"/>
            <a:chExt cx="812800" cy="34894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353924" y="0"/>
              <a:ext cx="104951" cy="348942"/>
            </a:xfrm>
            <a:custGeom>
              <a:avLst/>
              <a:gdLst/>
              <a:ahLst/>
              <a:cxnLst/>
              <a:rect r="r" b="b" t="t" l="l"/>
              <a:pathLst>
                <a:path h="348942" w="104951">
                  <a:moveTo>
                    <a:pt x="52476" y="0"/>
                  </a:moveTo>
                  <a:cubicBezTo>
                    <a:pt x="104952" y="110395"/>
                    <a:pt x="104952" y="238547"/>
                    <a:pt x="52476" y="348942"/>
                  </a:cubicBezTo>
                  <a:cubicBezTo>
                    <a:pt x="0" y="238547"/>
                    <a:pt x="0" y="110395"/>
                    <a:pt x="52476" y="0"/>
                  </a:cubicBezTo>
                  <a:lnTo>
                    <a:pt x="52476" y="0"/>
                  </a:lnTo>
                  <a:close/>
                </a:path>
              </a:pathLst>
            </a:custGeom>
            <a:solidFill>
              <a:srgbClr val="000000"/>
            </a:solidFill>
            <a:ln w="38100">
              <a:solidFill>
                <a:srgbClr val="A6A6A6"/>
              </a:solidFill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32260" lIns="32260" bIns="32260" rIns="32260"/>
            <a:lstStyle/>
            <a:p>
              <a:pPr algn="ctr" marL="0" indent="0" lvl="0">
                <a:lnSpc>
                  <a:spcPts val="1981"/>
                </a:lnSpc>
                <a:spcBef>
                  <a:spcPct val="0"/>
                </a:spcBef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Encontrar as bases de dados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1134023" y="5048036"/>
            <a:ext cx="3787875" cy="1012228"/>
            <a:chOff x="0" y="0"/>
            <a:chExt cx="2438756" cy="65170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438756" cy="651705"/>
            </a:xfrm>
            <a:custGeom>
              <a:avLst/>
              <a:gdLst/>
              <a:ahLst/>
              <a:cxnLst/>
              <a:rect r="r" b="b" t="t" l="l"/>
              <a:pathLst>
                <a:path h="651705" w="2438756">
                  <a:moveTo>
                    <a:pt x="63360" y="0"/>
                  </a:moveTo>
                  <a:lnTo>
                    <a:pt x="2375396" y="0"/>
                  </a:lnTo>
                  <a:cubicBezTo>
                    <a:pt x="2392200" y="0"/>
                    <a:pt x="2408316" y="6675"/>
                    <a:pt x="2420198" y="18558"/>
                  </a:cubicBezTo>
                  <a:cubicBezTo>
                    <a:pt x="2432080" y="30440"/>
                    <a:pt x="2438756" y="46556"/>
                    <a:pt x="2438756" y="63360"/>
                  </a:cubicBezTo>
                  <a:lnTo>
                    <a:pt x="2438756" y="588345"/>
                  </a:lnTo>
                  <a:cubicBezTo>
                    <a:pt x="2438756" y="605149"/>
                    <a:pt x="2432080" y="621265"/>
                    <a:pt x="2420198" y="633147"/>
                  </a:cubicBezTo>
                  <a:cubicBezTo>
                    <a:pt x="2408316" y="645029"/>
                    <a:pt x="2392200" y="651705"/>
                    <a:pt x="2375396" y="651705"/>
                  </a:cubicBezTo>
                  <a:lnTo>
                    <a:pt x="63360" y="651705"/>
                  </a:lnTo>
                  <a:cubicBezTo>
                    <a:pt x="28367" y="651705"/>
                    <a:pt x="0" y="623337"/>
                    <a:pt x="0" y="588345"/>
                  </a:cubicBezTo>
                  <a:lnTo>
                    <a:pt x="0" y="63360"/>
                  </a:lnTo>
                  <a:cubicBezTo>
                    <a:pt x="0" y="28367"/>
                    <a:pt x="28367" y="0"/>
                    <a:pt x="63360" y="0"/>
                  </a:cubicBezTo>
                  <a:close/>
                </a:path>
              </a:pathLst>
            </a:custGeom>
            <a:solidFill>
              <a:srgbClr val="000000"/>
            </a:solidFill>
            <a:ln w="38100">
              <a:solidFill>
                <a:srgbClr val="A6A6A6"/>
              </a:solidFill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32260" lIns="32260" bIns="32260" rIns="32260"/>
            <a:lstStyle/>
            <a:p>
              <a:pPr algn="ctr" marL="0" indent="0" lvl="0">
                <a:lnSpc>
                  <a:spcPts val="1981"/>
                </a:lnSpc>
                <a:spcBef>
                  <a:spcPct val="0"/>
                </a:spcBef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Decisão dos modelos de machine learning a serem usados para cada conjunto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1155634" y="2493159"/>
            <a:ext cx="3773229" cy="970129"/>
            <a:chOff x="0" y="0"/>
            <a:chExt cx="2429326" cy="6246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429326" cy="624600"/>
            </a:xfrm>
            <a:custGeom>
              <a:avLst/>
              <a:gdLst/>
              <a:ahLst/>
              <a:cxnLst/>
              <a:rect r="r" b="b" t="t" l="l"/>
              <a:pathLst>
                <a:path h="624600" w="2429326">
                  <a:moveTo>
                    <a:pt x="63606" y="0"/>
                  </a:moveTo>
                  <a:lnTo>
                    <a:pt x="2365720" y="0"/>
                  </a:lnTo>
                  <a:cubicBezTo>
                    <a:pt x="2382590" y="0"/>
                    <a:pt x="2398768" y="6701"/>
                    <a:pt x="2410696" y="18630"/>
                  </a:cubicBezTo>
                  <a:cubicBezTo>
                    <a:pt x="2422625" y="30558"/>
                    <a:pt x="2429326" y="46737"/>
                    <a:pt x="2429326" y="63606"/>
                  </a:cubicBezTo>
                  <a:lnTo>
                    <a:pt x="2429326" y="560995"/>
                  </a:lnTo>
                  <a:cubicBezTo>
                    <a:pt x="2429326" y="577864"/>
                    <a:pt x="2422625" y="594042"/>
                    <a:pt x="2410696" y="605971"/>
                  </a:cubicBezTo>
                  <a:cubicBezTo>
                    <a:pt x="2398768" y="617899"/>
                    <a:pt x="2382590" y="624600"/>
                    <a:pt x="2365720" y="624600"/>
                  </a:cubicBezTo>
                  <a:lnTo>
                    <a:pt x="63606" y="624600"/>
                  </a:lnTo>
                  <a:cubicBezTo>
                    <a:pt x="46737" y="624600"/>
                    <a:pt x="30558" y="617899"/>
                    <a:pt x="18630" y="605971"/>
                  </a:cubicBezTo>
                  <a:cubicBezTo>
                    <a:pt x="6701" y="594042"/>
                    <a:pt x="0" y="577864"/>
                    <a:pt x="0" y="560995"/>
                  </a:cubicBezTo>
                  <a:lnTo>
                    <a:pt x="0" y="63606"/>
                  </a:lnTo>
                  <a:cubicBezTo>
                    <a:pt x="0" y="46737"/>
                    <a:pt x="6701" y="30558"/>
                    <a:pt x="18630" y="18630"/>
                  </a:cubicBezTo>
                  <a:cubicBezTo>
                    <a:pt x="30558" y="6701"/>
                    <a:pt x="46737" y="0"/>
                    <a:pt x="63606" y="0"/>
                  </a:cubicBezTo>
                  <a:close/>
                </a:path>
              </a:pathLst>
            </a:custGeom>
            <a:solidFill>
              <a:srgbClr val="000000"/>
            </a:solidFill>
            <a:ln w="38100">
              <a:solidFill>
                <a:srgbClr val="A6A6A6"/>
              </a:solidFill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32260" lIns="32260" bIns="32260" rIns="32260"/>
            <a:lstStyle/>
            <a:p>
              <a:pPr algn="ctr" marL="0" indent="0" lvl="0">
                <a:lnSpc>
                  <a:spcPts val="1981"/>
                </a:lnSpc>
                <a:spcBef>
                  <a:spcPct val="0"/>
                </a:spcBef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Analisar os dados</a:t>
              </a:r>
            </a:p>
          </p:txBody>
        </p:sp>
      </p:grpSp>
      <p:sp>
        <p:nvSpPr>
          <p:cNvPr name="AutoShape 36" id="36"/>
          <p:cNvSpPr/>
          <p:nvPr/>
        </p:nvSpPr>
        <p:spPr>
          <a:xfrm>
            <a:off x="13042248" y="3463288"/>
            <a:ext cx="0" cy="317700"/>
          </a:xfrm>
          <a:prstGeom prst="line">
            <a:avLst/>
          </a:prstGeom>
          <a:ln cap="rnd" w="28575">
            <a:solidFill>
              <a:srgbClr val="A6A6A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7" id="37"/>
          <p:cNvSpPr/>
          <p:nvPr/>
        </p:nvSpPr>
        <p:spPr>
          <a:xfrm flipH="true" flipV="true">
            <a:off x="13027961" y="6060264"/>
            <a:ext cx="1080290" cy="288609"/>
          </a:xfrm>
          <a:prstGeom prst="line">
            <a:avLst/>
          </a:prstGeom>
          <a:ln cap="rnd" w="28575">
            <a:solidFill>
              <a:srgbClr val="A6A6A6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38" id="38"/>
          <p:cNvSpPr/>
          <p:nvPr/>
        </p:nvSpPr>
        <p:spPr>
          <a:xfrm flipV="true">
            <a:off x="11890499" y="6060264"/>
            <a:ext cx="1137462" cy="280640"/>
          </a:xfrm>
          <a:prstGeom prst="line">
            <a:avLst/>
          </a:prstGeom>
          <a:ln cap="rnd" w="28575">
            <a:solidFill>
              <a:srgbClr val="A6A6A6"/>
            </a:solidFill>
            <a:prstDash val="solid"/>
            <a:headEnd type="triangle" len="med" w="lg"/>
            <a:tailEnd type="none" len="sm" w="sm"/>
          </a:ln>
        </p:spPr>
      </p:sp>
      <p:grpSp>
        <p:nvGrpSpPr>
          <p:cNvPr name="Group 39" id="39"/>
          <p:cNvGrpSpPr/>
          <p:nvPr/>
        </p:nvGrpSpPr>
        <p:grpSpPr>
          <a:xfrm rot="0">
            <a:off x="13077176" y="6348872"/>
            <a:ext cx="2062150" cy="1194145"/>
            <a:chOff x="0" y="0"/>
            <a:chExt cx="1327678" cy="768829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327678" cy="768829"/>
            </a:xfrm>
            <a:custGeom>
              <a:avLst/>
              <a:gdLst/>
              <a:ahLst/>
              <a:cxnLst/>
              <a:rect r="r" b="b" t="t" l="l"/>
              <a:pathLst>
                <a:path h="768829" w="1327678">
                  <a:moveTo>
                    <a:pt x="116383" y="0"/>
                  </a:moveTo>
                  <a:lnTo>
                    <a:pt x="1211295" y="0"/>
                  </a:lnTo>
                  <a:cubicBezTo>
                    <a:pt x="1242162" y="0"/>
                    <a:pt x="1271764" y="12262"/>
                    <a:pt x="1293590" y="34088"/>
                  </a:cubicBezTo>
                  <a:cubicBezTo>
                    <a:pt x="1315417" y="55914"/>
                    <a:pt x="1327678" y="85516"/>
                    <a:pt x="1327678" y="116383"/>
                  </a:cubicBezTo>
                  <a:lnTo>
                    <a:pt x="1327678" y="652446"/>
                  </a:lnTo>
                  <a:cubicBezTo>
                    <a:pt x="1327678" y="683312"/>
                    <a:pt x="1315417" y="712915"/>
                    <a:pt x="1293590" y="734741"/>
                  </a:cubicBezTo>
                  <a:cubicBezTo>
                    <a:pt x="1271764" y="756567"/>
                    <a:pt x="1242162" y="768829"/>
                    <a:pt x="1211295" y="768829"/>
                  </a:cubicBezTo>
                  <a:lnTo>
                    <a:pt x="116383" y="768829"/>
                  </a:lnTo>
                  <a:cubicBezTo>
                    <a:pt x="85516" y="768829"/>
                    <a:pt x="55914" y="756567"/>
                    <a:pt x="34088" y="734741"/>
                  </a:cubicBezTo>
                  <a:cubicBezTo>
                    <a:pt x="12262" y="712915"/>
                    <a:pt x="0" y="683312"/>
                    <a:pt x="0" y="652446"/>
                  </a:cubicBezTo>
                  <a:lnTo>
                    <a:pt x="0" y="116383"/>
                  </a:lnTo>
                  <a:cubicBezTo>
                    <a:pt x="0" y="85516"/>
                    <a:pt x="12262" y="55914"/>
                    <a:pt x="34088" y="34088"/>
                  </a:cubicBezTo>
                  <a:cubicBezTo>
                    <a:pt x="55914" y="12262"/>
                    <a:pt x="85516" y="0"/>
                    <a:pt x="116383" y="0"/>
                  </a:cubicBezTo>
                  <a:close/>
                </a:path>
              </a:pathLst>
            </a:custGeom>
            <a:solidFill>
              <a:srgbClr val="000000"/>
            </a:solidFill>
            <a:ln w="38100">
              <a:solidFill>
                <a:srgbClr val="A6A6A6"/>
              </a:solidFill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32260" lIns="32260" bIns="32260" rIns="32260"/>
            <a:lstStyle/>
            <a:p>
              <a:pPr algn="ctr">
                <a:lnSpc>
                  <a:spcPts val="1981"/>
                </a:lnSpc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Conjunto de dados 2 (imagens):</a:t>
              </a:r>
            </a:p>
            <a:p>
              <a:pPr algn="ctr" marL="0" indent="0" lvl="0">
                <a:lnSpc>
                  <a:spcPts val="1981"/>
                </a:lnSpc>
                <a:spcBef>
                  <a:spcPct val="0"/>
                </a:spcBef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CNN, Random Forest, SVM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0845360" y="6340903"/>
            <a:ext cx="2090277" cy="1188782"/>
            <a:chOff x="0" y="0"/>
            <a:chExt cx="1345787" cy="765376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345787" cy="765376"/>
            </a:xfrm>
            <a:custGeom>
              <a:avLst/>
              <a:gdLst/>
              <a:ahLst/>
              <a:cxnLst/>
              <a:rect r="r" b="b" t="t" l="l"/>
              <a:pathLst>
                <a:path h="765376" w="1345787">
                  <a:moveTo>
                    <a:pt x="114817" y="0"/>
                  </a:moveTo>
                  <a:lnTo>
                    <a:pt x="1230970" y="0"/>
                  </a:lnTo>
                  <a:cubicBezTo>
                    <a:pt x="1261422" y="0"/>
                    <a:pt x="1290626" y="12097"/>
                    <a:pt x="1312158" y="33629"/>
                  </a:cubicBezTo>
                  <a:cubicBezTo>
                    <a:pt x="1333690" y="55162"/>
                    <a:pt x="1345787" y="84366"/>
                    <a:pt x="1345787" y="114817"/>
                  </a:cubicBezTo>
                  <a:lnTo>
                    <a:pt x="1345787" y="650559"/>
                  </a:lnTo>
                  <a:cubicBezTo>
                    <a:pt x="1345787" y="681010"/>
                    <a:pt x="1333690" y="710214"/>
                    <a:pt x="1312158" y="731747"/>
                  </a:cubicBezTo>
                  <a:cubicBezTo>
                    <a:pt x="1290626" y="753279"/>
                    <a:pt x="1261422" y="765376"/>
                    <a:pt x="1230970" y="765376"/>
                  </a:cubicBezTo>
                  <a:lnTo>
                    <a:pt x="114817" y="765376"/>
                  </a:lnTo>
                  <a:cubicBezTo>
                    <a:pt x="84366" y="765376"/>
                    <a:pt x="55162" y="753279"/>
                    <a:pt x="33629" y="731747"/>
                  </a:cubicBezTo>
                  <a:cubicBezTo>
                    <a:pt x="12097" y="710214"/>
                    <a:pt x="0" y="681010"/>
                    <a:pt x="0" y="650559"/>
                  </a:cubicBezTo>
                  <a:lnTo>
                    <a:pt x="0" y="114817"/>
                  </a:lnTo>
                  <a:cubicBezTo>
                    <a:pt x="0" y="84366"/>
                    <a:pt x="12097" y="55162"/>
                    <a:pt x="33629" y="33629"/>
                  </a:cubicBezTo>
                  <a:cubicBezTo>
                    <a:pt x="55162" y="12097"/>
                    <a:pt x="84366" y="0"/>
                    <a:pt x="114817" y="0"/>
                  </a:cubicBezTo>
                  <a:close/>
                </a:path>
              </a:pathLst>
            </a:custGeom>
            <a:solidFill>
              <a:srgbClr val="000000"/>
            </a:solidFill>
            <a:ln w="38100">
              <a:solidFill>
                <a:srgbClr val="A6A6A6"/>
              </a:solidFill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32260" lIns="32260" bIns="32260" rIns="32260"/>
            <a:lstStyle/>
            <a:p>
              <a:pPr algn="ctr">
                <a:lnSpc>
                  <a:spcPts val="1981"/>
                </a:lnSpc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Conjunto de dados 1:</a:t>
              </a:r>
            </a:p>
            <a:p>
              <a:pPr algn="ctr" marL="0" indent="0" lvl="0">
                <a:lnSpc>
                  <a:spcPts val="1981"/>
                </a:lnSpc>
                <a:spcBef>
                  <a:spcPct val="0"/>
                </a:spcBef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Árvore de decisão, KNN, SVM</a:t>
              </a: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1162958" y="7794867"/>
            <a:ext cx="3787875" cy="733399"/>
            <a:chOff x="0" y="0"/>
            <a:chExt cx="2438756" cy="472186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2438756" cy="472186"/>
            </a:xfrm>
            <a:custGeom>
              <a:avLst/>
              <a:gdLst/>
              <a:ahLst/>
              <a:cxnLst/>
              <a:rect r="r" b="b" t="t" l="l"/>
              <a:pathLst>
                <a:path h="472186" w="2438756">
                  <a:moveTo>
                    <a:pt x="63360" y="0"/>
                  </a:moveTo>
                  <a:lnTo>
                    <a:pt x="2375396" y="0"/>
                  </a:lnTo>
                  <a:cubicBezTo>
                    <a:pt x="2392200" y="0"/>
                    <a:pt x="2408316" y="6675"/>
                    <a:pt x="2420198" y="18558"/>
                  </a:cubicBezTo>
                  <a:cubicBezTo>
                    <a:pt x="2432080" y="30440"/>
                    <a:pt x="2438756" y="46556"/>
                    <a:pt x="2438756" y="63360"/>
                  </a:cubicBezTo>
                  <a:lnTo>
                    <a:pt x="2438756" y="408826"/>
                  </a:lnTo>
                  <a:cubicBezTo>
                    <a:pt x="2438756" y="443819"/>
                    <a:pt x="2410388" y="472186"/>
                    <a:pt x="2375396" y="472186"/>
                  </a:cubicBezTo>
                  <a:lnTo>
                    <a:pt x="63360" y="472186"/>
                  </a:lnTo>
                  <a:cubicBezTo>
                    <a:pt x="28367" y="472186"/>
                    <a:pt x="0" y="443819"/>
                    <a:pt x="0" y="408826"/>
                  </a:cubicBezTo>
                  <a:lnTo>
                    <a:pt x="0" y="63360"/>
                  </a:lnTo>
                  <a:cubicBezTo>
                    <a:pt x="0" y="28367"/>
                    <a:pt x="28367" y="0"/>
                    <a:pt x="63360" y="0"/>
                  </a:cubicBezTo>
                  <a:close/>
                </a:path>
              </a:pathLst>
            </a:custGeom>
            <a:solidFill>
              <a:srgbClr val="000000"/>
            </a:solidFill>
            <a:ln w="38100">
              <a:solidFill>
                <a:srgbClr val="A6A6A6"/>
              </a:solidFill>
            </a:ln>
          </p:spPr>
        </p:sp>
        <p:sp>
          <p:nvSpPr>
            <p:cNvPr name="TextBox 47" id="47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32260" lIns="32260" bIns="32260" rIns="32260"/>
            <a:lstStyle/>
            <a:p>
              <a:pPr algn="ctr" marL="0" indent="0" lvl="0">
                <a:lnSpc>
                  <a:spcPts val="1981"/>
                </a:lnSpc>
                <a:spcBef>
                  <a:spcPct val="0"/>
                </a:spcBef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Análise da performance dos modelos</a:t>
              </a:r>
            </a:p>
          </p:txBody>
        </p:sp>
      </p:grpSp>
      <p:sp>
        <p:nvSpPr>
          <p:cNvPr name="AutoShape 48" id="48"/>
          <p:cNvSpPr/>
          <p:nvPr/>
        </p:nvSpPr>
        <p:spPr>
          <a:xfrm flipV="true">
            <a:off x="13056896" y="7543017"/>
            <a:ext cx="1051355" cy="251850"/>
          </a:xfrm>
          <a:prstGeom prst="line">
            <a:avLst/>
          </a:prstGeom>
          <a:ln cap="rnd" w="28575">
            <a:solidFill>
              <a:srgbClr val="A6A6A6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49" id="49"/>
          <p:cNvSpPr/>
          <p:nvPr/>
        </p:nvSpPr>
        <p:spPr>
          <a:xfrm flipH="true" flipV="true">
            <a:off x="11890499" y="7529685"/>
            <a:ext cx="1166397" cy="265182"/>
          </a:xfrm>
          <a:prstGeom prst="line">
            <a:avLst/>
          </a:prstGeom>
          <a:ln cap="rnd" w="28575">
            <a:solidFill>
              <a:srgbClr val="A6A6A6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50" id="50"/>
          <p:cNvSpPr/>
          <p:nvPr/>
        </p:nvSpPr>
        <p:spPr>
          <a:xfrm flipV="true">
            <a:off x="13053567" y="8528267"/>
            <a:ext cx="3328" cy="314325"/>
          </a:xfrm>
          <a:prstGeom prst="line">
            <a:avLst/>
          </a:prstGeom>
          <a:ln cap="rnd" w="28575">
            <a:solidFill>
              <a:srgbClr val="A6A6A6"/>
            </a:solidFill>
            <a:prstDash val="solid"/>
            <a:headEnd type="triangle" len="med" w="lg"/>
            <a:tailEnd type="none" len="sm" w="sm"/>
          </a:ln>
        </p:spPr>
      </p:sp>
      <p:grpSp>
        <p:nvGrpSpPr>
          <p:cNvPr name="Group 51" id="51"/>
          <p:cNvGrpSpPr/>
          <p:nvPr/>
        </p:nvGrpSpPr>
        <p:grpSpPr>
          <a:xfrm rot="0">
            <a:off x="11159630" y="8842592"/>
            <a:ext cx="3787875" cy="1012228"/>
            <a:chOff x="0" y="0"/>
            <a:chExt cx="2438756" cy="651705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2438756" cy="651705"/>
            </a:xfrm>
            <a:custGeom>
              <a:avLst/>
              <a:gdLst/>
              <a:ahLst/>
              <a:cxnLst/>
              <a:rect r="r" b="b" t="t" l="l"/>
              <a:pathLst>
                <a:path h="651705" w="2438756">
                  <a:moveTo>
                    <a:pt x="63360" y="0"/>
                  </a:moveTo>
                  <a:lnTo>
                    <a:pt x="2375396" y="0"/>
                  </a:lnTo>
                  <a:cubicBezTo>
                    <a:pt x="2392200" y="0"/>
                    <a:pt x="2408316" y="6675"/>
                    <a:pt x="2420198" y="18558"/>
                  </a:cubicBezTo>
                  <a:cubicBezTo>
                    <a:pt x="2432080" y="30440"/>
                    <a:pt x="2438756" y="46556"/>
                    <a:pt x="2438756" y="63360"/>
                  </a:cubicBezTo>
                  <a:lnTo>
                    <a:pt x="2438756" y="588345"/>
                  </a:lnTo>
                  <a:cubicBezTo>
                    <a:pt x="2438756" y="605149"/>
                    <a:pt x="2432080" y="621265"/>
                    <a:pt x="2420198" y="633147"/>
                  </a:cubicBezTo>
                  <a:cubicBezTo>
                    <a:pt x="2408316" y="645029"/>
                    <a:pt x="2392200" y="651705"/>
                    <a:pt x="2375396" y="651705"/>
                  </a:cubicBezTo>
                  <a:lnTo>
                    <a:pt x="63360" y="651705"/>
                  </a:lnTo>
                  <a:cubicBezTo>
                    <a:pt x="28367" y="651705"/>
                    <a:pt x="0" y="623337"/>
                    <a:pt x="0" y="588345"/>
                  </a:cubicBezTo>
                  <a:lnTo>
                    <a:pt x="0" y="63360"/>
                  </a:lnTo>
                  <a:cubicBezTo>
                    <a:pt x="0" y="28367"/>
                    <a:pt x="28367" y="0"/>
                    <a:pt x="63360" y="0"/>
                  </a:cubicBezTo>
                  <a:close/>
                </a:path>
              </a:pathLst>
            </a:custGeom>
            <a:solidFill>
              <a:srgbClr val="000000"/>
            </a:solidFill>
            <a:ln w="38100">
              <a:solidFill>
                <a:srgbClr val="A6A6A6"/>
              </a:solidFill>
            </a:ln>
          </p:spPr>
        </p:sp>
        <p:sp>
          <p:nvSpPr>
            <p:cNvPr name="TextBox 53" id="53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32260" lIns="32260" bIns="32260" rIns="32260"/>
            <a:lstStyle/>
            <a:p>
              <a:pPr algn="ctr" marL="0" indent="0" lvl="0">
                <a:lnSpc>
                  <a:spcPts val="1981"/>
                </a:lnSpc>
                <a:spcBef>
                  <a:spcPct val="0"/>
                </a:spcBef>
              </a:pPr>
              <a:r>
                <a:rPr lang="en-US" sz="1651">
                  <a:solidFill>
                    <a:srgbClr val="FFFFFF"/>
                  </a:solidFill>
                  <a:latin typeface="DM Sans"/>
                </a:rPr>
                <a:t>Resultados e Conclusão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4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9" id="9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095332" y="1480706"/>
            <a:ext cx="14097336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Poppins Medium Bold"/>
              </a:rPr>
              <a:t>Métodos Experimentais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811341" y="3865971"/>
            <a:ext cx="5552242" cy="4754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Modelos</a:t>
            </a:r>
          </a:p>
          <a:p>
            <a:pPr marL="863596" indent="-431798" lvl="1">
              <a:lnSpc>
                <a:spcPts val="635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Árvore de decisão</a:t>
            </a:r>
          </a:p>
          <a:p>
            <a:pPr marL="863596" indent="-431798" lvl="1">
              <a:lnSpc>
                <a:spcPts val="635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KNN</a:t>
            </a:r>
          </a:p>
          <a:p>
            <a:pPr marL="863596" indent="-431798" lvl="1">
              <a:lnSpc>
                <a:spcPts val="635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SVM</a:t>
            </a:r>
          </a:p>
          <a:p>
            <a:pPr marL="863596" indent="-431798" lvl="1">
              <a:lnSpc>
                <a:spcPts val="635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Random Forest</a:t>
            </a:r>
          </a:p>
          <a:p>
            <a:pPr marL="863596" indent="-431798" lvl="1">
              <a:lnSpc>
                <a:spcPts val="635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CNN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557249" y="3865971"/>
            <a:ext cx="5164812" cy="3954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59"/>
              </a:lnSpc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Métodos e Métricas</a:t>
            </a:r>
          </a:p>
          <a:p>
            <a:pPr marL="863596" indent="-431798" lvl="1">
              <a:lnSpc>
                <a:spcPts val="635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Crossvalidation</a:t>
            </a:r>
          </a:p>
          <a:p>
            <a:pPr marL="863596" indent="-431798" lvl="1">
              <a:lnSpc>
                <a:spcPts val="635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Grid Search</a:t>
            </a:r>
          </a:p>
          <a:p>
            <a:pPr marL="863596" indent="-431798" lvl="1">
              <a:lnSpc>
                <a:spcPts val="635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Acurácia</a:t>
            </a:r>
          </a:p>
          <a:p>
            <a:pPr marL="863596" indent="-431798" lvl="1">
              <a:lnSpc>
                <a:spcPts val="635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Open Sans Extra Bold"/>
              </a:rPr>
              <a:t>F1-score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5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9" id="9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513446" y="3559876"/>
            <a:ext cx="7019231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Poppins Medium Bold"/>
              </a:rPr>
              <a:t>Base de dados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13446" y="5053097"/>
            <a:ext cx="6734796" cy="997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27"/>
              </a:lnSpc>
            </a:pPr>
            <a:r>
              <a:rPr lang="en-US" sz="2876">
                <a:solidFill>
                  <a:srgbClr val="FFFFFF"/>
                </a:solidFill>
                <a:latin typeface="Poppins Light"/>
              </a:rPr>
              <a:t>Conjunto com atributos sobre os pacientes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13446" y="6249570"/>
            <a:ext cx="6734796" cy="1508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21070" indent="-310535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FFFFFF"/>
                </a:solidFill>
                <a:latin typeface="Poppins Light"/>
              </a:rPr>
              <a:t>373 instâncias</a:t>
            </a:r>
          </a:p>
          <a:p>
            <a:pPr marL="621070" indent="-310535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FFFFFF"/>
                </a:solidFill>
                <a:latin typeface="Poppins Light"/>
              </a:rPr>
              <a:t>10 atributos</a:t>
            </a:r>
          </a:p>
          <a:p>
            <a:pPr marL="621070" indent="-310535" lvl="1">
              <a:lnSpc>
                <a:spcPts val="4027"/>
              </a:lnSpc>
              <a:buFont typeface="Arial"/>
              <a:buChar char="•"/>
            </a:pPr>
            <a:r>
              <a:rPr lang="en-US" sz="2876">
                <a:solidFill>
                  <a:srgbClr val="FFFFFF"/>
                </a:solidFill>
                <a:latin typeface="Poppins Light"/>
              </a:rPr>
              <a:t>3 classes de pacientes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9807881" y="1155102"/>
            <a:ext cx="6322472" cy="3945620"/>
            <a:chOff x="0" y="0"/>
            <a:chExt cx="8429963" cy="5260827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1164519" y="4854366"/>
              <a:ext cx="1660707" cy="406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85"/>
                </a:lnSpc>
              </a:pPr>
              <a:r>
                <a:rPr lang="en-US" sz="1918">
                  <a:solidFill>
                    <a:srgbClr val="FFFFFF"/>
                  </a:solidFill>
                  <a:latin typeface="Poppins Light"/>
                </a:rPr>
                <a:t>Demented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3507438" y="4854366"/>
              <a:ext cx="2274355" cy="406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85"/>
                </a:lnSpc>
              </a:pPr>
              <a:r>
                <a:rPr lang="en-US" sz="1918">
                  <a:solidFill>
                    <a:srgbClr val="FFFFFF"/>
                  </a:solidFill>
                  <a:latin typeface="Poppins Light"/>
                </a:rPr>
                <a:t>Nondemented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6463517" y="4854366"/>
              <a:ext cx="1661684" cy="406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85"/>
                </a:lnSpc>
              </a:pPr>
              <a:r>
                <a:rPr lang="en-US" sz="1918">
                  <a:solidFill>
                    <a:srgbClr val="FFFFFF"/>
                  </a:solidFill>
                  <a:latin typeface="Poppins Light"/>
                </a:rPr>
                <a:t>Converted</a:t>
              </a:r>
            </a:p>
          </p:txBody>
        </p:sp>
        <p:grpSp>
          <p:nvGrpSpPr>
            <p:cNvPr name="Group 21" id="21"/>
            <p:cNvGrpSpPr>
              <a:grpSpLocks noChangeAspect="true"/>
            </p:cNvGrpSpPr>
            <p:nvPr/>
          </p:nvGrpSpPr>
          <p:grpSpPr>
            <a:xfrm rot="0">
              <a:off x="859268" y="188943"/>
              <a:ext cx="7570695" cy="4531575"/>
              <a:chOff x="0" y="0"/>
              <a:chExt cx="7381704" cy="4418451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-6350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1098263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2202876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3307488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4412101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</p:spPr>
          </p:sp>
        </p:grpSp>
        <p:sp>
          <p:nvSpPr>
            <p:cNvPr name="TextBox 27" id="27"/>
            <p:cNvSpPr txBox="true"/>
            <p:nvPr/>
          </p:nvSpPr>
          <p:spPr>
            <a:xfrm rot="0">
              <a:off x="0" y="-28575"/>
              <a:ext cx="696846" cy="406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85"/>
                </a:lnSpc>
              </a:pPr>
              <a:r>
                <a:rPr lang="en-US" sz="1918">
                  <a:solidFill>
                    <a:srgbClr val="FFFFFF"/>
                  </a:solidFill>
                  <a:latin typeface="Poppins Light"/>
                </a:rPr>
                <a:t>200 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93455" y="1104319"/>
              <a:ext cx="603390" cy="406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85"/>
                </a:lnSpc>
              </a:pPr>
              <a:r>
                <a:rPr lang="en-US" sz="1918">
                  <a:solidFill>
                    <a:srgbClr val="FFFFFF"/>
                  </a:solidFill>
                  <a:latin typeface="Poppins Light"/>
                </a:rPr>
                <a:t>150 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92804" y="2237213"/>
              <a:ext cx="604041" cy="406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85"/>
                </a:lnSpc>
              </a:pPr>
              <a:r>
                <a:rPr lang="en-US" sz="1918">
                  <a:solidFill>
                    <a:srgbClr val="FFFFFF"/>
                  </a:solidFill>
                  <a:latin typeface="Poppins Light"/>
                </a:rPr>
                <a:t>100 </a:t>
              </a: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189353" y="3370107"/>
              <a:ext cx="507493" cy="406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85"/>
                </a:lnSpc>
              </a:pPr>
              <a:r>
                <a:rPr lang="en-US" sz="1918">
                  <a:solidFill>
                    <a:srgbClr val="FFFFFF"/>
                  </a:solidFill>
                  <a:latin typeface="Poppins Light"/>
                </a:rPr>
                <a:t>50 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394011" y="4503000"/>
              <a:ext cx="302835" cy="4064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85"/>
                </a:lnSpc>
              </a:pPr>
              <a:r>
                <a:rPr lang="en-US" sz="1918">
                  <a:solidFill>
                    <a:srgbClr val="FFFFFF"/>
                  </a:solidFill>
                  <a:latin typeface="Poppins Light"/>
                </a:rPr>
                <a:t>0 </a:t>
              </a:r>
            </a:p>
          </p:txBody>
        </p:sp>
        <p:grpSp>
          <p:nvGrpSpPr>
            <p:cNvPr name="Group 32" id="32"/>
            <p:cNvGrpSpPr>
              <a:grpSpLocks noChangeAspect="true"/>
            </p:cNvGrpSpPr>
            <p:nvPr/>
          </p:nvGrpSpPr>
          <p:grpSpPr>
            <a:xfrm rot="0">
              <a:off x="859268" y="409009"/>
              <a:ext cx="7570695" cy="4311509"/>
              <a:chOff x="0" y="214573"/>
              <a:chExt cx="7381704" cy="4203879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214573"/>
                <a:ext cx="2214511" cy="4203879"/>
              </a:xfrm>
              <a:custGeom>
                <a:avLst/>
                <a:gdLst/>
                <a:ahLst/>
                <a:cxnLst/>
                <a:rect r="r" b="b" t="t" l="l"/>
                <a:pathLst>
                  <a:path h="4203879" w="2214511">
                    <a:moveTo>
                      <a:pt x="0" y="4203878"/>
                    </a:moveTo>
                    <a:lnTo>
                      <a:pt x="0" y="177160"/>
                    </a:lnTo>
                    <a:cubicBezTo>
                      <a:pt x="0" y="79317"/>
                      <a:pt x="79318" y="0"/>
                      <a:pt x="177161" y="0"/>
                    </a:cubicBezTo>
                    <a:lnTo>
                      <a:pt x="2037350" y="0"/>
                    </a:lnTo>
                    <a:cubicBezTo>
                      <a:pt x="2135194" y="0"/>
                      <a:pt x="2214511" y="79317"/>
                      <a:pt x="2214511" y="177160"/>
                    </a:cubicBezTo>
                    <a:lnTo>
                      <a:pt x="2214511" y="4203878"/>
                    </a:lnTo>
                    <a:close/>
                  </a:path>
                </a:pathLst>
              </a:custGeom>
              <a:solidFill>
                <a:srgbClr val="10B5BF"/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 flipH="false" flipV="false" rot="0">
                <a:off x="2583596" y="1186632"/>
                <a:ext cx="2214511" cy="3231819"/>
              </a:xfrm>
              <a:custGeom>
                <a:avLst/>
                <a:gdLst/>
                <a:ahLst/>
                <a:cxnLst/>
                <a:rect r="r" b="b" t="t" l="l"/>
                <a:pathLst>
                  <a:path h="3231819" w="2214511">
                    <a:moveTo>
                      <a:pt x="0" y="3231819"/>
                    </a:moveTo>
                    <a:lnTo>
                      <a:pt x="0" y="177161"/>
                    </a:lnTo>
                    <a:cubicBezTo>
                      <a:pt x="0" y="79317"/>
                      <a:pt x="79318" y="0"/>
                      <a:pt x="177161" y="0"/>
                    </a:cubicBezTo>
                    <a:lnTo>
                      <a:pt x="2037351" y="0"/>
                    </a:lnTo>
                    <a:cubicBezTo>
                      <a:pt x="2135194" y="0"/>
                      <a:pt x="2214512" y="79317"/>
                      <a:pt x="2214512" y="177161"/>
                    </a:cubicBezTo>
                    <a:lnTo>
                      <a:pt x="2214512" y="3231819"/>
                    </a:lnTo>
                    <a:close/>
                  </a:path>
                </a:pathLst>
              </a:custGeom>
              <a:solidFill>
                <a:srgbClr val="10B5BF"/>
              </a:solidFill>
            </p:spPr>
          </p:sp>
          <p:sp>
            <p:nvSpPr>
              <p:cNvPr name="Freeform 35" id="35"/>
              <p:cNvSpPr/>
              <p:nvPr/>
            </p:nvSpPr>
            <p:spPr>
              <a:xfrm flipH="false" flipV="false" rot="0">
                <a:off x="5167193" y="3594688"/>
                <a:ext cx="2214511" cy="823763"/>
              </a:xfrm>
              <a:custGeom>
                <a:avLst/>
                <a:gdLst/>
                <a:ahLst/>
                <a:cxnLst/>
                <a:rect r="r" b="b" t="t" l="l"/>
                <a:pathLst>
                  <a:path h="823763" w="2214511">
                    <a:moveTo>
                      <a:pt x="0" y="823763"/>
                    </a:moveTo>
                    <a:lnTo>
                      <a:pt x="0" y="177161"/>
                    </a:lnTo>
                    <a:cubicBezTo>
                      <a:pt x="0" y="79318"/>
                      <a:pt x="79317" y="0"/>
                      <a:pt x="177161" y="0"/>
                    </a:cubicBezTo>
                    <a:lnTo>
                      <a:pt x="2037350" y="0"/>
                    </a:lnTo>
                    <a:cubicBezTo>
                      <a:pt x="2135193" y="0"/>
                      <a:pt x="2214511" y="79318"/>
                      <a:pt x="2214511" y="177161"/>
                    </a:cubicBezTo>
                    <a:lnTo>
                      <a:pt x="2214511" y="823763"/>
                    </a:lnTo>
                    <a:close/>
                  </a:path>
                </a:pathLst>
              </a:custGeom>
              <a:solidFill>
                <a:srgbClr val="10B5BF"/>
              </a:solidFill>
            </p:spPr>
          </p:sp>
        </p:grpSp>
      </p:grpSp>
      <p:sp>
        <p:nvSpPr>
          <p:cNvPr name="Freeform 36" id="36"/>
          <p:cNvSpPr/>
          <p:nvPr/>
        </p:nvSpPr>
        <p:spPr>
          <a:xfrm flipH="false" flipV="false" rot="0">
            <a:off x="9163680" y="5575658"/>
            <a:ext cx="7610874" cy="4084857"/>
          </a:xfrm>
          <a:custGeom>
            <a:avLst/>
            <a:gdLst/>
            <a:ahLst/>
            <a:cxnLst/>
            <a:rect r="r" b="b" t="t" l="l"/>
            <a:pathLst>
              <a:path h="4084857" w="7610874">
                <a:moveTo>
                  <a:pt x="0" y="0"/>
                </a:moveTo>
                <a:lnTo>
                  <a:pt x="7610874" y="0"/>
                </a:lnTo>
                <a:lnTo>
                  <a:pt x="7610874" y="4084857"/>
                </a:lnTo>
                <a:lnTo>
                  <a:pt x="0" y="40848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6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9" id="9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378472" y="1293008"/>
            <a:ext cx="5784619" cy="4946178"/>
            <a:chOff x="0" y="0"/>
            <a:chExt cx="7712825" cy="6594905"/>
          </a:xfrm>
        </p:grpSpPr>
        <p:sp>
          <p:nvSpPr>
            <p:cNvPr name="TextBox 15" id="15"/>
            <p:cNvSpPr txBox="true"/>
            <p:nvPr/>
          </p:nvSpPr>
          <p:spPr>
            <a:xfrm rot="-2700000">
              <a:off x="157191" y="4997888"/>
              <a:ext cx="2011753" cy="372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75"/>
                </a:lnSpc>
              </a:pPr>
              <a:r>
                <a:rPr lang="en-US" sz="1696">
                  <a:solidFill>
                    <a:srgbClr val="FFFFFF"/>
                  </a:solidFill>
                  <a:latin typeface="Poppins Light"/>
                </a:rPr>
                <a:t>Nondemented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-2700000">
              <a:off x="1346022" y="5222026"/>
              <a:ext cx="2645709" cy="372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75"/>
                </a:lnSpc>
              </a:pPr>
              <a:r>
                <a:rPr lang="en-US" sz="1696">
                  <a:solidFill>
                    <a:srgbClr val="FFFFFF"/>
                  </a:solidFill>
                  <a:latin typeface="Poppins Light"/>
                </a:rPr>
                <a:t>VeryMildDemented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-2700000">
              <a:off x="3605898" y="5002522"/>
              <a:ext cx="2024858" cy="372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75"/>
                </a:lnSpc>
              </a:pPr>
              <a:r>
                <a:rPr lang="en-US" sz="1696">
                  <a:solidFill>
                    <a:srgbClr val="FFFFFF"/>
                  </a:solidFill>
                  <a:latin typeface="Poppins Light"/>
                </a:rPr>
                <a:t>MildDemented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-2700000">
              <a:off x="4661478" y="5281853"/>
              <a:ext cx="2814927" cy="372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375"/>
                </a:lnSpc>
              </a:pPr>
              <a:r>
                <a:rPr lang="en-US" sz="1696">
                  <a:solidFill>
                    <a:srgbClr val="FFFFFF"/>
                  </a:solidFill>
                  <a:latin typeface="Poppins Light"/>
                </a:rPr>
                <a:t>ModerateDemented</a:t>
              </a:r>
            </a:p>
          </p:txBody>
        </p:sp>
        <p:grpSp>
          <p:nvGrpSpPr>
            <p:cNvPr name="Group 19" id="19"/>
            <p:cNvGrpSpPr>
              <a:grpSpLocks noChangeAspect="true"/>
            </p:cNvGrpSpPr>
            <p:nvPr/>
          </p:nvGrpSpPr>
          <p:grpSpPr>
            <a:xfrm rot="0">
              <a:off x="1016259" y="167127"/>
              <a:ext cx="6696566" cy="4008350"/>
              <a:chOff x="0" y="0"/>
              <a:chExt cx="7381704" cy="4418451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-6350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1098263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2202876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3307488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24706"/>
                </a:srgbClr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4412101"/>
                <a:ext cx="7381704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7381704">
                    <a:moveTo>
                      <a:pt x="0" y="0"/>
                    </a:moveTo>
                    <a:lnTo>
                      <a:pt x="7381704" y="0"/>
                    </a:lnTo>
                    <a:lnTo>
                      <a:pt x="7381704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FFFFFF">
                  <a:alpha val="60000"/>
                </a:srgbClr>
              </a:solidFill>
            </p:spPr>
          </p:sp>
        </p:grpSp>
        <p:sp>
          <p:nvSpPr>
            <p:cNvPr name="TextBox 25" id="25"/>
            <p:cNvSpPr txBox="true"/>
            <p:nvPr/>
          </p:nvSpPr>
          <p:spPr>
            <a:xfrm rot="0">
              <a:off x="0" y="-38100"/>
              <a:ext cx="872590" cy="372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375"/>
                </a:lnSpc>
              </a:pPr>
              <a:r>
                <a:rPr lang="en-US" sz="1696">
                  <a:solidFill>
                    <a:srgbClr val="FFFFFF"/>
                  </a:solidFill>
                  <a:latin typeface="Poppins Light"/>
                </a:rPr>
                <a:t>4.000 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10801" y="963987"/>
              <a:ext cx="861789" cy="372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375"/>
                </a:lnSpc>
              </a:pPr>
              <a:r>
                <a:rPr lang="en-US" sz="1696">
                  <a:solidFill>
                    <a:srgbClr val="FFFFFF"/>
                  </a:solidFill>
                  <a:latin typeface="Poppins Light"/>
                </a:rPr>
                <a:t>3.000 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1953" y="1966075"/>
              <a:ext cx="860637" cy="372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375"/>
                </a:lnSpc>
              </a:pPr>
              <a:r>
                <a:rPr lang="en-US" sz="1696">
                  <a:solidFill>
                    <a:srgbClr val="FFFFFF"/>
                  </a:solidFill>
                  <a:latin typeface="Poppins Light"/>
                </a:rPr>
                <a:t>2.000 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94186" y="2968162"/>
              <a:ext cx="778404" cy="372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375"/>
                </a:lnSpc>
              </a:pPr>
              <a:r>
                <a:rPr lang="en-US" sz="1696">
                  <a:solidFill>
                    <a:srgbClr val="FFFFFF"/>
                  </a:solidFill>
                  <a:latin typeface="Poppins Light"/>
                </a:rPr>
                <a:t>1.000 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604721" y="3970250"/>
              <a:ext cx="267869" cy="372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375"/>
                </a:lnSpc>
              </a:pPr>
              <a:r>
                <a:rPr lang="en-US" sz="1696">
                  <a:solidFill>
                    <a:srgbClr val="FFFFFF"/>
                  </a:solidFill>
                  <a:latin typeface="Poppins Light"/>
                </a:rPr>
                <a:t>0 </a:t>
              </a:r>
            </a:p>
          </p:txBody>
        </p:sp>
        <p:grpSp>
          <p:nvGrpSpPr>
            <p:cNvPr name="Group 30" id="30"/>
            <p:cNvGrpSpPr>
              <a:grpSpLocks noChangeAspect="true"/>
            </p:cNvGrpSpPr>
            <p:nvPr/>
          </p:nvGrpSpPr>
          <p:grpSpPr>
            <a:xfrm rot="0">
              <a:off x="1016259" y="963037"/>
              <a:ext cx="6696566" cy="3212441"/>
              <a:chOff x="0" y="877340"/>
              <a:chExt cx="7381704" cy="3541111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877340"/>
                <a:ext cx="1660883" cy="3541111"/>
              </a:xfrm>
              <a:custGeom>
                <a:avLst/>
                <a:gdLst/>
                <a:ahLst/>
                <a:cxnLst/>
                <a:rect r="r" b="b" t="t" l="l"/>
                <a:pathLst>
                  <a:path h="3541111" w="1660883">
                    <a:moveTo>
                      <a:pt x="0" y="3541111"/>
                    </a:moveTo>
                    <a:lnTo>
                      <a:pt x="0" y="132871"/>
                    </a:lnTo>
                    <a:cubicBezTo>
                      <a:pt x="0" y="97631"/>
                      <a:pt x="13999" y="63835"/>
                      <a:pt x="38917" y="38917"/>
                    </a:cubicBezTo>
                    <a:cubicBezTo>
                      <a:pt x="63835" y="13999"/>
                      <a:pt x="97631" y="0"/>
                      <a:pt x="132871" y="0"/>
                    </a:cubicBezTo>
                    <a:lnTo>
                      <a:pt x="1528013" y="0"/>
                    </a:lnTo>
                    <a:cubicBezTo>
                      <a:pt x="1601395" y="0"/>
                      <a:pt x="1660883" y="59488"/>
                      <a:pt x="1660883" y="132871"/>
                    </a:cubicBezTo>
                    <a:lnTo>
                      <a:pt x="1660883" y="3541111"/>
                    </a:lnTo>
                    <a:close/>
                  </a:path>
                </a:pathLst>
              </a:custGeom>
              <a:solidFill>
                <a:srgbClr val="10B5BF"/>
              </a:solidFill>
            </p:spPr>
          </p:sp>
          <p:sp>
            <p:nvSpPr>
              <p:cNvPr name="Freeform 32" id="32"/>
              <p:cNvSpPr/>
              <p:nvPr/>
            </p:nvSpPr>
            <p:spPr>
              <a:xfrm flipH="false" flipV="false" rot="0">
                <a:off x="1906940" y="1937769"/>
                <a:ext cx="1660884" cy="2480683"/>
              </a:xfrm>
              <a:custGeom>
                <a:avLst/>
                <a:gdLst/>
                <a:ahLst/>
                <a:cxnLst/>
                <a:rect r="r" b="b" t="t" l="l"/>
                <a:pathLst>
                  <a:path h="2480683" w="1660884">
                    <a:moveTo>
                      <a:pt x="0" y="2480682"/>
                    </a:moveTo>
                    <a:lnTo>
                      <a:pt x="0" y="132870"/>
                    </a:lnTo>
                    <a:cubicBezTo>
                      <a:pt x="0" y="97631"/>
                      <a:pt x="13999" y="63835"/>
                      <a:pt x="38917" y="38917"/>
                    </a:cubicBezTo>
                    <a:cubicBezTo>
                      <a:pt x="63835" y="13998"/>
                      <a:pt x="97631" y="0"/>
                      <a:pt x="132871" y="0"/>
                    </a:cubicBezTo>
                    <a:lnTo>
                      <a:pt x="1528013" y="0"/>
                    </a:lnTo>
                    <a:cubicBezTo>
                      <a:pt x="1563252" y="0"/>
                      <a:pt x="1597048" y="13998"/>
                      <a:pt x="1621967" y="38916"/>
                    </a:cubicBezTo>
                    <a:cubicBezTo>
                      <a:pt x="1646885" y="63835"/>
                      <a:pt x="1660884" y="97631"/>
                      <a:pt x="1660884" y="132870"/>
                    </a:cubicBezTo>
                    <a:lnTo>
                      <a:pt x="1660884" y="2480682"/>
                    </a:lnTo>
                    <a:close/>
                  </a:path>
                </a:pathLst>
              </a:custGeom>
              <a:solidFill>
                <a:srgbClr val="10B5BF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 flipH="false" flipV="false" rot="0">
                <a:off x="3813880" y="3422368"/>
                <a:ext cx="1660883" cy="996083"/>
              </a:xfrm>
              <a:custGeom>
                <a:avLst/>
                <a:gdLst/>
                <a:ahLst/>
                <a:cxnLst/>
                <a:rect r="r" b="b" t="t" l="l"/>
                <a:pathLst>
                  <a:path h="996083" w="1660883">
                    <a:moveTo>
                      <a:pt x="0" y="996083"/>
                    </a:moveTo>
                    <a:lnTo>
                      <a:pt x="0" y="132871"/>
                    </a:lnTo>
                    <a:cubicBezTo>
                      <a:pt x="0" y="59488"/>
                      <a:pt x="59489" y="0"/>
                      <a:pt x="132871" y="0"/>
                    </a:cubicBezTo>
                    <a:lnTo>
                      <a:pt x="1528013" y="0"/>
                    </a:lnTo>
                    <a:cubicBezTo>
                      <a:pt x="1601395" y="0"/>
                      <a:pt x="1660884" y="59488"/>
                      <a:pt x="1660884" y="132871"/>
                    </a:cubicBezTo>
                    <a:lnTo>
                      <a:pt x="1660884" y="996083"/>
                    </a:lnTo>
                    <a:close/>
                  </a:path>
                </a:pathLst>
              </a:custGeom>
              <a:solidFill>
                <a:srgbClr val="10B5BF"/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 flipH="false" flipV="false" rot="0">
                <a:off x="5720821" y="4341406"/>
                <a:ext cx="1660883" cy="77045"/>
              </a:xfrm>
              <a:custGeom>
                <a:avLst/>
                <a:gdLst/>
                <a:ahLst/>
                <a:cxnLst/>
                <a:rect r="r" b="b" t="t" l="l"/>
                <a:pathLst>
                  <a:path h="77045" w="1660883">
                    <a:moveTo>
                      <a:pt x="0" y="77045"/>
                    </a:moveTo>
                    <a:lnTo>
                      <a:pt x="0" y="77045"/>
                    </a:lnTo>
                    <a:cubicBezTo>
                      <a:pt x="0" y="34494"/>
                      <a:pt x="34494" y="0"/>
                      <a:pt x="77045" y="0"/>
                    </a:cubicBezTo>
                    <a:lnTo>
                      <a:pt x="1583838" y="0"/>
                    </a:lnTo>
                    <a:cubicBezTo>
                      <a:pt x="1626389" y="0"/>
                      <a:pt x="1660883" y="34495"/>
                      <a:pt x="1660883" y="77045"/>
                    </a:cubicBezTo>
                    <a:lnTo>
                      <a:pt x="1660883" y="77045"/>
                    </a:lnTo>
                    <a:close/>
                  </a:path>
                </a:pathLst>
              </a:custGeom>
              <a:solidFill>
                <a:srgbClr val="10B5BF"/>
              </a:solidFill>
            </p:spPr>
          </p:sp>
        </p:grpSp>
      </p:grpSp>
      <p:sp>
        <p:nvSpPr>
          <p:cNvPr name="Freeform 35" id="35"/>
          <p:cNvSpPr/>
          <p:nvPr/>
        </p:nvSpPr>
        <p:spPr>
          <a:xfrm flipH="false" flipV="false" rot="0">
            <a:off x="9072657" y="6751310"/>
            <a:ext cx="7839750" cy="2771298"/>
          </a:xfrm>
          <a:custGeom>
            <a:avLst/>
            <a:gdLst/>
            <a:ahLst/>
            <a:cxnLst/>
            <a:rect r="r" b="b" t="t" l="l"/>
            <a:pathLst>
              <a:path h="2771298" w="7839750">
                <a:moveTo>
                  <a:pt x="0" y="0"/>
                </a:moveTo>
                <a:lnTo>
                  <a:pt x="7839750" y="0"/>
                </a:lnTo>
                <a:lnTo>
                  <a:pt x="7839750" y="2771298"/>
                </a:lnTo>
                <a:lnTo>
                  <a:pt x="0" y="27712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0">
            <a:off x="1375593" y="3694967"/>
            <a:ext cx="6866012" cy="1061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7000" u="none">
                <a:solidFill>
                  <a:srgbClr val="FFFFFF"/>
                </a:solidFill>
                <a:latin typeface="Poppins Medium Bold"/>
              </a:rPr>
              <a:t>Base de dados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75593" y="5213658"/>
            <a:ext cx="6866012" cy="1025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05"/>
              </a:lnSpc>
            </a:pPr>
            <a:r>
              <a:rPr lang="en-US" sz="2932">
                <a:solidFill>
                  <a:srgbClr val="FFFFFF"/>
                </a:solidFill>
                <a:latin typeface="Poppins Light"/>
              </a:rPr>
              <a:t>Conjunto com imagens de ressonâncias magnéticas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75593" y="6694160"/>
            <a:ext cx="6866012" cy="1025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3170" indent="-316585" lvl="1">
              <a:lnSpc>
                <a:spcPts val="4105"/>
              </a:lnSpc>
              <a:buFont typeface="Arial"/>
              <a:buChar char="•"/>
            </a:pPr>
            <a:r>
              <a:rPr lang="en-US" sz="2932">
                <a:solidFill>
                  <a:srgbClr val="FFFFFF"/>
                </a:solidFill>
                <a:latin typeface="Poppins Light"/>
              </a:rPr>
              <a:t>6400 imagens</a:t>
            </a:r>
          </a:p>
          <a:p>
            <a:pPr marL="633170" indent="-316585" lvl="1">
              <a:lnSpc>
                <a:spcPts val="4105"/>
              </a:lnSpc>
              <a:buFont typeface="Arial"/>
              <a:buChar char="•"/>
            </a:pPr>
            <a:r>
              <a:rPr lang="en-US" sz="2932">
                <a:solidFill>
                  <a:srgbClr val="FFFFFF"/>
                </a:solidFill>
                <a:latin typeface="Poppins Light"/>
              </a:rPr>
              <a:t>4 níveis de gravidade da doença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7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9" id="9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147044" y="6418452"/>
            <a:ext cx="9929116" cy="3319858"/>
          </a:xfrm>
          <a:custGeom>
            <a:avLst/>
            <a:gdLst/>
            <a:ahLst/>
            <a:cxnLst/>
            <a:rect r="r" b="b" t="t" l="l"/>
            <a:pathLst>
              <a:path h="3319858" w="9929116">
                <a:moveTo>
                  <a:pt x="0" y="0"/>
                </a:moveTo>
                <a:lnTo>
                  <a:pt x="9929115" y="0"/>
                </a:lnTo>
                <a:lnTo>
                  <a:pt x="9929115" y="3319858"/>
                </a:lnTo>
                <a:lnTo>
                  <a:pt x="0" y="331985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147044" y="2587665"/>
            <a:ext cx="9929116" cy="3586384"/>
          </a:xfrm>
          <a:custGeom>
            <a:avLst/>
            <a:gdLst/>
            <a:ahLst/>
            <a:cxnLst/>
            <a:rect r="r" b="b" t="t" l="l"/>
            <a:pathLst>
              <a:path h="3586384" w="9929116">
                <a:moveTo>
                  <a:pt x="0" y="0"/>
                </a:moveTo>
                <a:lnTo>
                  <a:pt x="9929115" y="0"/>
                </a:lnTo>
                <a:lnTo>
                  <a:pt x="9929115" y="3586384"/>
                </a:lnTo>
                <a:lnTo>
                  <a:pt x="0" y="358638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268385" y="1028700"/>
            <a:ext cx="11751230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9000" u="none">
                <a:solidFill>
                  <a:srgbClr val="FFFFFF"/>
                </a:solidFill>
                <a:latin typeface="Poppins Medium Bold"/>
              </a:rPr>
              <a:t>Pré-Processamento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061984" y="3185985"/>
            <a:ext cx="8932" cy="828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26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1211841" y="3434884"/>
            <a:ext cx="5117061" cy="1101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363" indent="-344181" lvl="1">
              <a:lnSpc>
                <a:spcPts val="4463"/>
              </a:lnSpc>
              <a:buFont typeface="Arial"/>
              <a:buChar char="•"/>
            </a:pPr>
            <a:r>
              <a:rPr lang="en-US" sz="3188">
                <a:solidFill>
                  <a:srgbClr val="FFFFFF"/>
                </a:solidFill>
                <a:latin typeface="Open Sans Extra Bold"/>
              </a:rPr>
              <a:t>Dados faltantes</a:t>
            </a:r>
          </a:p>
          <a:p>
            <a:pPr marL="688363" indent="-344181" lvl="1">
              <a:lnSpc>
                <a:spcPts val="4463"/>
              </a:lnSpc>
              <a:buFont typeface="Arial"/>
              <a:buChar char="•"/>
            </a:pPr>
            <a:r>
              <a:rPr lang="en-US" sz="3188">
                <a:solidFill>
                  <a:srgbClr val="FFFFFF"/>
                </a:solidFill>
                <a:latin typeface="Open Sans Extra Bold"/>
              </a:rPr>
              <a:t>Dados não esperados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11841" y="7217644"/>
            <a:ext cx="5117061" cy="1662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8363" indent="-344181" lvl="1">
              <a:lnSpc>
                <a:spcPts val="4463"/>
              </a:lnSpc>
              <a:buFont typeface="Arial"/>
              <a:buChar char="•"/>
            </a:pPr>
            <a:r>
              <a:rPr lang="en-US" sz="3188">
                <a:solidFill>
                  <a:srgbClr val="FFFFFF"/>
                </a:solidFill>
                <a:latin typeface="Open Sans Extra Bold"/>
              </a:rPr>
              <a:t>Redimensionamento</a:t>
            </a:r>
          </a:p>
          <a:p>
            <a:pPr marL="688363" indent="-344181" lvl="1">
              <a:lnSpc>
                <a:spcPts val="4463"/>
              </a:lnSpc>
              <a:buFont typeface="Arial"/>
              <a:buChar char="•"/>
            </a:pPr>
            <a:r>
              <a:rPr lang="en-US" sz="3188">
                <a:solidFill>
                  <a:srgbClr val="FFFFFF"/>
                </a:solidFill>
                <a:latin typeface="Open Sans Extra Bold"/>
              </a:rPr>
              <a:t>Escala de cinza</a:t>
            </a:r>
          </a:p>
          <a:p>
            <a:pPr marL="688363" indent="-344181" lvl="1">
              <a:lnSpc>
                <a:spcPts val="4463"/>
              </a:lnSpc>
              <a:buFont typeface="Arial"/>
              <a:buChar char="•"/>
            </a:pPr>
            <a:r>
              <a:rPr lang="en-US" sz="3188">
                <a:solidFill>
                  <a:srgbClr val="FFFFFF"/>
                </a:solidFill>
                <a:latin typeface="Open Sans Extra Bold"/>
              </a:rPr>
              <a:t>Aumento de dados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8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9" id="9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652086" y="2911570"/>
            <a:ext cx="6035633" cy="3150677"/>
          </a:xfrm>
          <a:custGeom>
            <a:avLst/>
            <a:gdLst/>
            <a:ahLst/>
            <a:cxnLst/>
            <a:rect r="r" b="b" t="t" l="l"/>
            <a:pathLst>
              <a:path h="3150677" w="6035633">
                <a:moveTo>
                  <a:pt x="0" y="0"/>
                </a:moveTo>
                <a:lnTo>
                  <a:pt x="6035633" y="0"/>
                </a:lnTo>
                <a:lnTo>
                  <a:pt x="6035633" y="3150677"/>
                </a:lnTo>
                <a:lnTo>
                  <a:pt x="0" y="315067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652086" y="6280415"/>
            <a:ext cx="12983829" cy="3288333"/>
          </a:xfrm>
          <a:custGeom>
            <a:avLst/>
            <a:gdLst/>
            <a:ahLst/>
            <a:cxnLst/>
            <a:rect r="r" b="b" t="t" l="l"/>
            <a:pathLst>
              <a:path h="3288333" w="12983829">
                <a:moveTo>
                  <a:pt x="0" y="0"/>
                </a:moveTo>
                <a:lnTo>
                  <a:pt x="12983828" y="0"/>
                </a:lnTo>
                <a:lnTo>
                  <a:pt x="12983828" y="3288333"/>
                </a:lnTo>
                <a:lnTo>
                  <a:pt x="0" y="328833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8998489" y="2916588"/>
            <a:ext cx="6637425" cy="3150677"/>
          </a:xfrm>
          <a:custGeom>
            <a:avLst/>
            <a:gdLst/>
            <a:ahLst/>
            <a:cxnLst/>
            <a:rect r="r" b="b" t="t" l="l"/>
            <a:pathLst>
              <a:path h="3150677" w="6637425">
                <a:moveTo>
                  <a:pt x="0" y="0"/>
                </a:moveTo>
                <a:lnTo>
                  <a:pt x="6637425" y="0"/>
                </a:lnTo>
                <a:lnTo>
                  <a:pt x="6637425" y="3150677"/>
                </a:lnTo>
                <a:lnTo>
                  <a:pt x="0" y="315067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5865852" y="612784"/>
            <a:ext cx="6556296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9000" u="none">
                <a:solidFill>
                  <a:srgbClr val="FFFFFF"/>
                </a:solidFill>
                <a:latin typeface="Poppins Medium Bold"/>
              </a:rPr>
              <a:t>Resultados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886632" y="2811813"/>
            <a:ext cx="9168" cy="866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7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6077783" y="1917709"/>
            <a:ext cx="613243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Extra Bold"/>
              </a:rPr>
              <a:t>Primeiro conjunto de dados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4141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"/>
            <a:chOff x="0" y="0"/>
            <a:chExt cx="481659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70933"/>
            </a:xfrm>
            <a:custGeom>
              <a:avLst/>
              <a:gdLst/>
              <a:ahLst/>
              <a:cxnLst/>
              <a:rect r="r" b="b" t="t" l="l"/>
              <a:pathLst>
                <a:path h="2709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9525"/>
              <a:ext cx="812800" cy="803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  <a:p>
              <a:pPr algn="ctr">
                <a:lnSpc>
                  <a:spcPts val="198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786916"/>
            <a:ext cx="18288000" cy="530200"/>
            <a:chOff x="0" y="0"/>
            <a:chExt cx="4816593" cy="13964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16592" cy="139641"/>
            </a:xfrm>
            <a:custGeom>
              <a:avLst/>
              <a:gdLst/>
              <a:ahLst/>
              <a:cxnLst/>
              <a:rect r="r" b="b" t="t" l="l"/>
              <a:pathLst>
                <a:path h="13964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9641"/>
                  </a:lnTo>
                  <a:lnTo>
                    <a:pt x="0" y="139641"/>
                  </a:lnTo>
                  <a:close/>
                </a:path>
              </a:pathLst>
            </a:custGeom>
            <a:solidFill>
              <a:srgbClr val="14141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0"/>
              <a:ext cx="812800" cy="812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9"/>
                </a:lnSpc>
              </a:pPr>
              <a:r>
                <a:rPr lang="en-US" sz="2400">
                  <a:solidFill>
                    <a:srgbClr val="FFFFFF"/>
                  </a:solidFill>
                  <a:latin typeface="DM Sans"/>
                </a:rPr>
                <a:t>9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6550" y="0"/>
            <a:ext cx="2184791" cy="1028700"/>
            <a:chOff x="0" y="0"/>
            <a:chExt cx="2913055" cy="1371600"/>
          </a:xfrm>
        </p:grpSpPr>
        <p:sp>
          <p:nvSpPr>
            <p:cNvPr name="AutoShape 9" id="9"/>
            <p:cNvSpPr/>
            <p:nvPr/>
          </p:nvSpPr>
          <p:spPr>
            <a:xfrm flipV="true">
              <a:off x="576825" y="916432"/>
              <a:ext cx="1670308" cy="13490"/>
            </a:xfrm>
            <a:prstGeom prst="line">
              <a:avLst/>
            </a:prstGeom>
            <a:ln cap="rnd" w="3246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13055" cy="889248"/>
            </a:xfrm>
            <a:custGeom>
              <a:avLst/>
              <a:gdLst/>
              <a:ahLst/>
              <a:cxnLst/>
              <a:rect r="r" b="b" t="t" l="l"/>
              <a:pathLst>
                <a:path h="889248" w="2913055">
                  <a:moveTo>
                    <a:pt x="0" y="0"/>
                  </a:moveTo>
                  <a:lnTo>
                    <a:pt x="2913055" y="0"/>
                  </a:lnTo>
                  <a:lnTo>
                    <a:pt x="2913055" y="889248"/>
                  </a:lnTo>
                  <a:lnTo>
                    <a:pt x="0" y="88924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11357" y="1025623"/>
              <a:ext cx="2628758" cy="3459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8"/>
                </a:lnSpc>
              </a:pPr>
              <a:r>
                <a:rPr lang="en-US" sz="855">
                  <a:solidFill>
                    <a:srgbClr val="FFFFFF"/>
                  </a:solidFill>
                  <a:latin typeface="Inter Bold"/>
                </a:rPr>
                <a:t>1º Workshop de Inteligência Artificial do ICT-UNIFESP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true" rot="0">
            <a:off x="12695147" y="-3028167"/>
            <a:ext cx="6929430" cy="4056867"/>
          </a:xfrm>
          <a:custGeom>
            <a:avLst/>
            <a:gdLst/>
            <a:ahLst/>
            <a:cxnLst/>
            <a:rect r="r" b="b" t="t" l="l"/>
            <a:pathLst>
              <a:path h="4056867" w="6929430">
                <a:moveTo>
                  <a:pt x="0" y="4056867"/>
                </a:moveTo>
                <a:lnTo>
                  <a:pt x="6929430" y="4056867"/>
                </a:lnTo>
                <a:lnTo>
                  <a:pt x="6929430" y="0"/>
                </a:lnTo>
                <a:lnTo>
                  <a:pt x="0" y="0"/>
                </a:lnTo>
                <a:lnTo>
                  <a:pt x="0" y="405686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6159862" y="122059"/>
            <a:ext cx="1536680" cy="906641"/>
          </a:xfrm>
          <a:custGeom>
            <a:avLst/>
            <a:gdLst/>
            <a:ahLst/>
            <a:cxnLst/>
            <a:rect r="r" b="b" t="t" l="l"/>
            <a:pathLst>
              <a:path h="906641" w="1536680">
                <a:moveTo>
                  <a:pt x="0" y="0"/>
                </a:moveTo>
                <a:lnTo>
                  <a:pt x="1536680" y="0"/>
                </a:lnTo>
                <a:lnTo>
                  <a:pt x="1536680" y="906641"/>
                </a:lnTo>
                <a:lnTo>
                  <a:pt x="0" y="9066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560543" y="5076889"/>
            <a:ext cx="7698757" cy="3132932"/>
          </a:xfrm>
          <a:custGeom>
            <a:avLst/>
            <a:gdLst/>
            <a:ahLst/>
            <a:cxnLst/>
            <a:rect r="r" b="b" t="t" l="l"/>
            <a:pathLst>
              <a:path h="3132932" w="7698757">
                <a:moveTo>
                  <a:pt x="0" y="0"/>
                </a:moveTo>
                <a:lnTo>
                  <a:pt x="7698757" y="0"/>
                </a:lnTo>
                <a:lnTo>
                  <a:pt x="7698757" y="3132933"/>
                </a:lnTo>
                <a:lnTo>
                  <a:pt x="0" y="31329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72604" y="4773820"/>
            <a:ext cx="7816423" cy="3660856"/>
          </a:xfrm>
          <a:custGeom>
            <a:avLst/>
            <a:gdLst/>
            <a:ahLst/>
            <a:cxnLst/>
            <a:rect r="r" b="b" t="t" l="l"/>
            <a:pathLst>
              <a:path h="3660856" w="7816423">
                <a:moveTo>
                  <a:pt x="0" y="0"/>
                </a:moveTo>
                <a:lnTo>
                  <a:pt x="7816423" y="0"/>
                </a:lnTo>
                <a:lnTo>
                  <a:pt x="7816423" y="3660857"/>
                </a:lnTo>
                <a:lnTo>
                  <a:pt x="0" y="36608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5910879" y="1569640"/>
            <a:ext cx="6556296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9000" u="none">
                <a:solidFill>
                  <a:srgbClr val="FFFFFF"/>
                </a:solidFill>
                <a:latin typeface="Poppins Medium Bold"/>
              </a:rPr>
              <a:t>Resultados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17768" y="381446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6072863" y="2874565"/>
            <a:ext cx="610885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Extra Bold"/>
              </a:rPr>
              <a:t>Segundo conjunto de dados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DAFnTbfsT4Q</dc:identifier>
  <dcterms:modified xsi:type="dcterms:W3CDTF">2011-08-01T06:04:30Z</dcterms:modified>
  <cp:revision>1</cp:revision>
  <dc:title>ML para Diagnóstico e Classificação da Doença de Alzheimer</dc:title>
</cp:coreProperties>
</file>

<file path=docProps/thumbnail.jpeg>
</file>